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</p:embeddedFont>
    <p:embeddedFont>
      <p:font typeface="Open Sans Bold" panose="020B0806030504020204" charset="0"/>
      <p:regular r:id="rId18"/>
    </p:embeddedFont>
    <p:embeddedFont>
      <p:font typeface="Open Sans Italics" panose="020B0604020202020204" charset="0"/>
      <p:regular r:id="rId19"/>
    </p:embeddedFont>
    <p:embeddedFont>
      <p:font typeface="Poppins Bold" panose="020B0604020202020204" charset="0"/>
      <p:regular r:id="rId20"/>
    </p:embeddedFont>
    <p:embeddedFont>
      <p:font typeface="Twilight Wind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813" autoAdjust="0"/>
  </p:normalViewPr>
  <p:slideViewPr>
    <p:cSldViewPr>
      <p:cViewPr varScale="1">
        <p:scale>
          <a:sx n="65" d="100"/>
          <a:sy n="65" d="100"/>
        </p:scale>
        <p:origin x="41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C0B0A-0307-4C09-94C3-CEBA35BF4D9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FD68C-577A-4098-BC27-80A7B629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FD68C-577A-4098-BC27-80A7B629B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6373" y="9248775"/>
            <a:ext cx="1712162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09637" y="714317"/>
            <a:ext cx="1530370" cy="1527820"/>
          </a:xfrm>
          <a:custGeom>
            <a:avLst/>
            <a:gdLst/>
            <a:ahLst/>
            <a:cxnLst/>
            <a:rect l="l" t="t" r="r" b="b"/>
            <a:pathLst>
              <a:path w="1530370" h="1527820">
                <a:moveTo>
                  <a:pt x="0" y="0"/>
                </a:moveTo>
                <a:lnTo>
                  <a:pt x="1530371" y="0"/>
                </a:lnTo>
                <a:lnTo>
                  <a:pt x="1530371" y="1527820"/>
                </a:lnTo>
                <a:lnTo>
                  <a:pt x="0" y="1527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414A8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76329" y="580047"/>
            <a:ext cx="5482971" cy="9023371"/>
            <a:chOff x="0" y="0"/>
            <a:chExt cx="7310628" cy="1203116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9490" r="9490"/>
            <a:stretch>
              <a:fillRect/>
            </a:stretch>
          </p:blipFill>
          <p:spPr>
            <a:xfrm>
              <a:off x="0" y="0"/>
              <a:ext cx="7310628" cy="1203116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2707564" y="805127"/>
            <a:ext cx="344623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124" dirty="0">
                <a:solidFill>
                  <a:srgbClr val="1E23AC"/>
                </a:solidFill>
                <a:latin typeface="Open Sans Bold"/>
              </a:rPr>
              <a:t>TRANSPORTATION</a:t>
            </a:r>
          </a:p>
          <a:p>
            <a:pPr>
              <a:lnSpc>
                <a:spcPts val="3499"/>
              </a:lnSpc>
            </a:pPr>
            <a:r>
              <a:rPr lang="en-US" sz="2499" spc="124" dirty="0">
                <a:solidFill>
                  <a:srgbClr val="1E23AC"/>
                </a:solidFill>
                <a:latin typeface="Open Sans Bold"/>
              </a:rPr>
              <a:t>IMPROVEMENT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spc="125" dirty="0">
                <a:solidFill>
                  <a:srgbClr val="1E23AC"/>
                </a:solidFill>
                <a:latin typeface="Open Sans Bold"/>
              </a:rPr>
              <a:t>BOARD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67131" y="4049399"/>
            <a:ext cx="8616192" cy="2851476"/>
            <a:chOff x="0" y="0"/>
            <a:chExt cx="11488256" cy="380196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6675"/>
              <a:ext cx="11488256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07" dirty="0">
                  <a:solidFill>
                    <a:srgbClr val="000000"/>
                  </a:solidFill>
                  <a:latin typeface="Open Sans Bold"/>
                </a:rPr>
                <a:t>OTTA SEAL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47394"/>
              <a:ext cx="9550665" cy="1854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28"/>
                </a:lnSpc>
              </a:pPr>
              <a:r>
                <a:rPr lang="en-US" sz="4020" spc="60" dirty="0">
                  <a:solidFill>
                    <a:srgbClr val="000000"/>
                  </a:solidFill>
                  <a:latin typeface="Open Sans Bold"/>
                </a:rPr>
                <a:t>Using High Float Emulsions</a:t>
              </a:r>
            </a:p>
            <a:p>
              <a:pPr>
                <a:lnSpc>
                  <a:spcPts val="5628"/>
                </a:lnSpc>
                <a:spcBef>
                  <a:spcPct val="0"/>
                </a:spcBef>
              </a:pPr>
              <a:r>
                <a:rPr lang="en-US" sz="4020" spc="60" dirty="0">
                  <a:solidFill>
                    <a:srgbClr val="000000"/>
                  </a:solidFill>
                  <a:latin typeface="Open Sans Bold"/>
                </a:rPr>
                <a:t>(HF-150)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8480" y="802923"/>
            <a:ext cx="13971060" cy="88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600" spc="84" dirty="0">
                <a:solidFill>
                  <a:srgbClr val="1E23AC"/>
                </a:solidFill>
                <a:latin typeface="Open Sans"/>
              </a:rPr>
              <a:t>Additional Specifications</a:t>
            </a:r>
          </a:p>
        </p:txBody>
      </p:sp>
      <p:sp>
        <p:nvSpPr>
          <p:cNvPr id="3" name="AutoShape 3"/>
          <p:cNvSpPr/>
          <p:nvPr/>
        </p:nvSpPr>
        <p:spPr>
          <a:xfrm>
            <a:off x="9144000" y="2240280"/>
            <a:ext cx="0" cy="7753888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2183130"/>
            <a:ext cx="779531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414A8F"/>
                </a:solidFill>
                <a:latin typeface="Open Sans"/>
              </a:rPr>
              <a:t>Crushed Cover Stone Specifications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3593410"/>
            <a:ext cx="7029450" cy="6165002"/>
          </a:xfrm>
          <a:prstGeom prst="rect">
            <a:avLst/>
          </a:prstGeom>
          <a:solidFill>
            <a:srgbClr val="0A97D9">
              <a:alpha val="11765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3579122"/>
            <a:ext cx="7029450" cy="142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AutoShape 7"/>
          <p:cNvSpPr/>
          <p:nvPr/>
        </p:nvSpPr>
        <p:spPr>
          <a:xfrm>
            <a:off x="1028700" y="4533339"/>
            <a:ext cx="7029450" cy="872110"/>
          </a:xfrm>
          <a:prstGeom prst="rect">
            <a:avLst/>
          </a:prstGeom>
          <a:solidFill>
            <a:srgbClr val="FFFFFF">
              <a:alpha val="7568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AutoShape 8"/>
          <p:cNvSpPr/>
          <p:nvPr/>
        </p:nvSpPr>
        <p:spPr>
          <a:xfrm>
            <a:off x="1028700" y="6205933"/>
            <a:ext cx="7029450" cy="872110"/>
          </a:xfrm>
          <a:prstGeom prst="rect">
            <a:avLst/>
          </a:prstGeom>
          <a:solidFill>
            <a:srgbClr val="FFFFFF">
              <a:alpha val="7568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AutoShape 9"/>
          <p:cNvSpPr/>
          <p:nvPr/>
        </p:nvSpPr>
        <p:spPr>
          <a:xfrm>
            <a:off x="1028700" y="7950153"/>
            <a:ext cx="7029450" cy="872110"/>
          </a:xfrm>
          <a:prstGeom prst="rect">
            <a:avLst/>
          </a:prstGeom>
          <a:solidFill>
            <a:srgbClr val="FFFFFF">
              <a:alpha val="75686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1516380" y="3907641"/>
            <a:ext cx="2810173" cy="5516602"/>
            <a:chOff x="0" y="-28575"/>
            <a:chExt cx="3746897" cy="735547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2469356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3/4” Square Sieve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32523"/>
              <a:ext cx="2469356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5/8” Square Sieve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94513"/>
              <a:ext cx="1838960" cy="40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No</a:t>
              </a:r>
              <a:r>
                <a:rPr lang="en-US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409576"/>
              <a:ext cx="1094978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No. 200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572390"/>
              <a:ext cx="3746897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% Fracture by weight, min.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730630"/>
              <a:ext cx="2274094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Sand Equivalent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940180"/>
              <a:ext cx="2807692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Static Stripping Test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926354" y="3907641"/>
            <a:ext cx="2921598" cy="5526647"/>
            <a:chOff x="-1" y="-28575"/>
            <a:chExt cx="3895464" cy="736886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8575"/>
              <a:ext cx="1929805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100% passing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232523"/>
              <a:ext cx="3895463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95-100% passing</a:t>
              </a:r>
            </a:p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294514"/>
              <a:ext cx="2202061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20-45% passing</a:t>
              </a:r>
            </a:p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409576"/>
              <a:ext cx="2108002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0-7.5% passing</a:t>
              </a:r>
            </a:p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572390"/>
              <a:ext cx="600670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75%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5730630"/>
              <a:ext cx="973931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40 min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1" y="6940180"/>
              <a:ext cx="1559527" cy="40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Pass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699117" y="3133888"/>
            <a:ext cx="444698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Test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91754" y="3133888"/>
            <a:ext cx="139079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Requirement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29879" y="2183130"/>
            <a:ext cx="779531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414A8F"/>
                </a:solidFill>
                <a:latin typeface="Open Sans"/>
              </a:rPr>
              <a:t>Oil Specifications for HFE-150</a:t>
            </a:r>
          </a:p>
        </p:txBody>
      </p:sp>
      <p:sp>
        <p:nvSpPr>
          <p:cNvPr id="29" name="AutoShape 29"/>
          <p:cNvSpPr/>
          <p:nvPr/>
        </p:nvSpPr>
        <p:spPr>
          <a:xfrm>
            <a:off x="10229879" y="3593410"/>
            <a:ext cx="7029450" cy="939929"/>
          </a:xfrm>
          <a:prstGeom prst="rect">
            <a:avLst/>
          </a:prstGeom>
          <a:solidFill>
            <a:srgbClr val="0A97D9">
              <a:alpha val="11765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0" name="AutoShape 30"/>
          <p:cNvSpPr/>
          <p:nvPr/>
        </p:nvSpPr>
        <p:spPr>
          <a:xfrm>
            <a:off x="10229879" y="3579122"/>
            <a:ext cx="7029450" cy="142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TextBox 31"/>
          <p:cNvSpPr txBox="1"/>
          <p:nvPr/>
        </p:nvSpPr>
        <p:spPr>
          <a:xfrm>
            <a:off x="11744574" y="3900497"/>
            <a:ext cx="392162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130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916951" y="3900497"/>
            <a:ext cx="392162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175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620154" y="3133888"/>
            <a:ext cx="641003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Min. F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792530" y="3133888"/>
            <a:ext cx="1017009" cy="300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Max. 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6299411" cy="4646720"/>
            <a:chOff x="0" y="0"/>
            <a:chExt cx="21732548" cy="619562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702" b="24702"/>
            <a:stretch>
              <a:fillRect/>
            </a:stretch>
          </p:blipFill>
          <p:spPr>
            <a:xfrm>
              <a:off x="0" y="0"/>
              <a:ext cx="21732548" cy="6195627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-5400000">
            <a:off x="15063598" y="1734316"/>
            <a:ext cx="46104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1035902" y="6131338"/>
            <a:ext cx="15263510" cy="88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600" spc="84" dirty="0">
                <a:solidFill>
                  <a:srgbClr val="1E23AC"/>
                </a:solidFill>
                <a:latin typeface="Open Sans"/>
              </a:rPr>
              <a:t>What is Otta Seal?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5902" y="7192788"/>
            <a:ext cx="14086220" cy="156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Otta Seal is a surface treatment that uses a medium of rock that interlocks with each other like hotmix. It is made by placing the rock medium on top of a thick application of relatively soft, bituminous binding agent  such as HF-150</a:t>
            </a:r>
            <a:r>
              <a:rPr lang="en-US" sz="2199" baseline="30000" dirty="0">
                <a:solidFill>
                  <a:srgbClr val="000000"/>
                </a:solidFill>
                <a:latin typeface="Open Sans"/>
              </a:rPr>
              <a:t>1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.  Otta Seal can look like gravel after immediate installation, but over time the black oils will work their way up creating the appearance of a normally paved surface.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14610877" y="6973464"/>
            <a:ext cx="5554022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Open Sans"/>
              </a:rPr>
              <a:t>Transportation Improvement Board | Otta Seal Overview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7855" y="9603883"/>
            <a:ext cx="17670145" cy="20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aseline="30000" dirty="0">
                <a:solidFill>
                  <a:srgbClr val="000000"/>
                </a:solidFill>
                <a:latin typeface="Open Sans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Johnson, G., &amp; Pantelis, J.</a:t>
            </a:r>
            <a:r>
              <a:rPr lang="en-US" sz="1200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2003, 2008</a:t>
            </a:r>
            <a:r>
              <a:rPr lang="en-US" sz="1200" dirty="0">
                <a:solidFill>
                  <a:srgbClr val="000000"/>
                </a:solidFill>
                <a:latin typeface="Open Sans Italics"/>
              </a:rPr>
              <a:t>. Otta Seal Surfacing of Aggregate Roads. 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http://www.dot.state.mn.us/materials/bituminousdocs/Pavement%20Maintenance/OttaSeal_4-pagerMRR_2008.pdf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5063598" y="1734316"/>
            <a:ext cx="46104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1028700"/>
            <a:ext cx="16299411" cy="4646720"/>
            <a:chOff x="0" y="0"/>
            <a:chExt cx="21732548" cy="619562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61988"/>
            <a:stretch>
              <a:fillRect/>
            </a:stretch>
          </p:blipFill>
          <p:spPr>
            <a:xfrm>
              <a:off x="0" y="0"/>
              <a:ext cx="21732548" cy="6195627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35902" y="6131338"/>
            <a:ext cx="15263510" cy="88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600" spc="84" dirty="0">
                <a:solidFill>
                  <a:srgbClr val="1E23AC"/>
                </a:solidFill>
                <a:latin typeface="Open Sans"/>
              </a:rPr>
              <a:t>Recap of Chip Seal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5902" y="7192788"/>
            <a:ext cx="1373258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Chip Seal is one layer of clean rock that requires enough oil to secure it. It is one of the oldest and most common street-surfacing methods</a:t>
            </a:r>
            <a:r>
              <a:rPr lang="en-US" sz="2199" baseline="30000" dirty="0">
                <a:solidFill>
                  <a:srgbClr val="000000"/>
                </a:solidFill>
                <a:latin typeface="Open Sans"/>
              </a:rPr>
              <a:t>1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14610877" y="6973464"/>
            <a:ext cx="5554022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Open Sans"/>
              </a:rPr>
              <a:t>Transportation Improvement Board | Chip Seal Overview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7855" y="9603883"/>
            <a:ext cx="17670145" cy="20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aseline="30000" dirty="0">
                <a:solidFill>
                  <a:srgbClr val="000000"/>
                </a:solidFill>
                <a:latin typeface="Open Sans Italics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Open Sans Italics"/>
              </a:rPr>
              <a:t>Chip Seal Brochure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. https://static.spokanecity.org/documents/projects/2021-residential-chip-seal/chip-seal-brochure.pdf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04214" y="1071562"/>
            <a:ext cx="24508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12932378" y="1042988"/>
            <a:ext cx="24508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7704214" y="1413497"/>
            <a:ext cx="3029331" cy="879039"/>
          </a:xfrm>
          <a:custGeom>
            <a:avLst/>
            <a:gdLst/>
            <a:ahLst/>
            <a:cxnLst/>
            <a:rect l="l" t="t" r="r" b="b"/>
            <a:pathLst>
              <a:path w="3029331" h="879039">
                <a:moveTo>
                  <a:pt x="0" y="0"/>
                </a:moveTo>
                <a:lnTo>
                  <a:pt x="3029331" y="0"/>
                </a:lnTo>
                <a:lnTo>
                  <a:pt x="3029331" y="879039"/>
                </a:lnTo>
                <a:lnTo>
                  <a:pt x="0" y="8790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834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2937325" y="1442468"/>
            <a:ext cx="3024384" cy="850068"/>
          </a:xfrm>
          <a:custGeom>
            <a:avLst/>
            <a:gdLst/>
            <a:ahLst/>
            <a:cxnLst/>
            <a:rect l="l" t="t" r="r" b="b"/>
            <a:pathLst>
              <a:path w="3024384" h="850068">
                <a:moveTo>
                  <a:pt x="0" y="0"/>
                </a:moveTo>
                <a:lnTo>
                  <a:pt x="3024384" y="0"/>
                </a:lnTo>
                <a:lnTo>
                  <a:pt x="3024384" y="850068"/>
                </a:lnTo>
                <a:lnTo>
                  <a:pt x="0" y="850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076" r="-7952" b="-1746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-141635" y="9253538"/>
            <a:ext cx="12920062" cy="4762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9525" y="4365994"/>
            <a:ext cx="5930531" cy="5930531"/>
            <a:chOff x="0" y="0"/>
            <a:chExt cx="3282950" cy="32829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186" r="-2611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304130" y="9101116"/>
            <a:ext cx="50789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Open Sans"/>
              </a:rPr>
              <a:t>Transportation Improvement Board | Otta Seal Advantages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7725" y="1004888"/>
            <a:ext cx="4761468" cy="17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600" spc="84" dirty="0">
                <a:solidFill>
                  <a:srgbClr val="1E23AC"/>
                </a:solidFill>
                <a:latin typeface="Open Sans"/>
              </a:rPr>
              <a:t>Advantages of Otta Seal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04214" y="2599227"/>
            <a:ext cx="4326922" cy="5626559"/>
            <a:chOff x="0" y="-57150"/>
            <a:chExt cx="5769230" cy="750207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5769230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414A8F"/>
                  </a:solidFill>
                  <a:latin typeface="Open Sans"/>
                </a:rPr>
                <a:t>Otta Seal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48223"/>
              <a:ext cx="5769230" cy="6696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3600"/>
                </a:lnSpc>
                <a:buFont typeface="Arial"/>
                <a:buChar char="•"/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Costs less than washed rock, saving money for agencies</a:t>
              </a:r>
            </a:p>
            <a:p>
              <a:pPr marL="388620" lvl="1" indent="-194310">
                <a:lnSpc>
                  <a:spcPts val="3600"/>
                </a:lnSpc>
                <a:buFont typeface="Arial"/>
                <a:buChar char="•"/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Less brittle at low temperatures, less prone to temperature related failure</a:t>
              </a:r>
            </a:p>
            <a:p>
              <a:pPr marL="388620" lvl="1" indent="-194310">
                <a:lnSpc>
                  <a:spcPts val="3600"/>
                </a:lnSpc>
                <a:buFont typeface="Arial"/>
                <a:buChar char="•"/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Does not bleed like base AC emulsions</a:t>
              </a:r>
            </a:p>
            <a:p>
              <a:pPr marL="388620" lvl="1" indent="-194310">
                <a:lnSpc>
                  <a:spcPts val="3600"/>
                </a:lnSpc>
                <a:buFont typeface="Arial"/>
                <a:buChar char="•"/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Holds rock medium better</a:t>
              </a:r>
            </a:p>
            <a:p>
              <a:pPr marL="388620" lvl="1" indent="-194310">
                <a:lnSpc>
                  <a:spcPts val="3600"/>
                </a:lnSpc>
                <a:buFont typeface="Arial"/>
                <a:buChar char="•"/>
              </a:pP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Fines in the rock can fill in cracks and voids</a:t>
              </a:r>
            </a:p>
            <a:p>
              <a:pPr marL="388620" lvl="1" indent="-194310" algn="l">
                <a:lnSpc>
                  <a:spcPts val="3600"/>
                </a:lnSpc>
                <a:buFont typeface="Arial"/>
                <a:buChar char="•"/>
              </a:pPr>
              <a:r>
                <a:rPr lang="en-US" sz="1800" dirty="0" err="1">
                  <a:solidFill>
                    <a:srgbClr val="000000"/>
                  </a:solidFill>
                  <a:latin typeface="Open Sans"/>
                </a:rPr>
                <a:t>Otta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</a:rPr>
                <a:t> seal can last 8 to 15 years or more with proper maintenance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932378" y="2606847"/>
            <a:ext cx="429848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414A8F"/>
                </a:solidFill>
                <a:latin typeface="Open Sans"/>
              </a:rPr>
              <a:t>Chip Seal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32378" y="3191827"/>
            <a:ext cx="4298484" cy="317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360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While effective, the medium is more expensive and less accessible to smaller agencies and communities</a:t>
            </a:r>
          </a:p>
          <a:p>
            <a:pPr marL="388620" lvl="1" indent="-194310">
              <a:lnSpc>
                <a:spcPts val="360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More susceptible to weather and traffic damage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Lasts about half the lifespan of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Otta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seal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51867" y="9429750"/>
            <a:ext cx="6426561" cy="703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Open Sans Italics"/>
              </a:rPr>
              <a:t>Asphalt Surfacing</a:t>
            </a:r>
            <a:r>
              <a:rPr lang="en-US" sz="700" dirty="0">
                <a:solidFill>
                  <a:srgbClr val="000000"/>
                </a:solidFill>
                <a:latin typeface="Open Sans"/>
              </a:rPr>
              <a:t>. https://web.archive.org/web/20120426011304/http://www.cflhd.gov/programs/techDevelopment/pavement/context-roadway-</a:t>
            </a:r>
          </a:p>
          <a:p>
            <a:pPr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Open Sans"/>
              </a:rPr>
              <a:t>       surfacing/documents/roadway-surfacing-photos/ch1-c-asphalt.pdf</a:t>
            </a:r>
          </a:p>
          <a:p>
            <a:pPr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Open Sans"/>
              </a:rPr>
              <a:t>Johnson, G., &amp; Pantelis, J.</a:t>
            </a:r>
            <a:r>
              <a:rPr lang="en-US" sz="700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700" dirty="0">
                <a:solidFill>
                  <a:srgbClr val="000000"/>
                </a:solidFill>
                <a:latin typeface="Open Sans"/>
              </a:rPr>
              <a:t>2003, 2008</a:t>
            </a:r>
            <a:r>
              <a:rPr lang="en-US" sz="700" dirty="0">
                <a:solidFill>
                  <a:srgbClr val="000000"/>
                </a:solidFill>
                <a:latin typeface="Open Sans Italics"/>
              </a:rPr>
              <a:t>. Otta Seal Surfacing of Aggregate Roads. h</a:t>
            </a:r>
            <a:r>
              <a:rPr lang="en-US" sz="700" dirty="0">
                <a:solidFill>
                  <a:srgbClr val="000000"/>
                </a:solidFill>
                <a:latin typeface="Open Sans"/>
              </a:rPr>
              <a:t>ttp://www.dot.state.mn.us/materials/bituminousdocs0</a:t>
            </a:r>
          </a:p>
          <a:p>
            <a:pPr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Open Sans"/>
              </a:rPr>
              <a:t>       /Pavement%20Maintenance/OttaSeal_4-pagerMRR_2008.pdf</a:t>
            </a:r>
          </a:p>
          <a:p>
            <a:pPr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5063598" y="1734316"/>
            <a:ext cx="46104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838480" y="964848"/>
            <a:ext cx="13971060" cy="17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600" spc="84" dirty="0">
                <a:solidFill>
                  <a:srgbClr val="1E23AC"/>
                </a:solidFill>
                <a:latin typeface="Open Sans"/>
              </a:rPr>
              <a:t>Process for Single Shot </a:t>
            </a:r>
            <a:r>
              <a:rPr lang="en-US" sz="5600" spc="84" dirty="0" err="1">
                <a:solidFill>
                  <a:srgbClr val="1E23AC"/>
                </a:solidFill>
                <a:latin typeface="Open Sans"/>
              </a:rPr>
              <a:t>Otta</a:t>
            </a:r>
            <a:r>
              <a:rPr lang="en-US" sz="5600" spc="84" dirty="0">
                <a:solidFill>
                  <a:srgbClr val="1E23AC"/>
                </a:solidFill>
                <a:latin typeface="Open Sans"/>
              </a:rPr>
              <a:t> Seal on </a:t>
            </a:r>
          </a:p>
          <a:p>
            <a:pPr>
              <a:lnSpc>
                <a:spcPts val="7000"/>
              </a:lnSpc>
            </a:pPr>
            <a:r>
              <a:rPr lang="en-US" sz="5600" spc="84" dirty="0">
                <a:solidFill>
                  <a:srgbClr val="1E23AC"/>
                </a:solidFill>
                <a:latin typeface="Open Sans"/>
              </a:rPr>
              <a:t>Paved Surface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838480" y="2983161"/>
            <a:ext cx="3844441" cy="6321022"/>
            <a:chOff x="0" y="0"/>
            <a:chExt cx="5125921" cy="8428029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680035" y="756514"/>
              <a:ext cx="4445886" cy="4445868"/>
              <a:chOff x="0" y="0"/>
              <a:chExt cx="6350025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6548" r="-1654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513028" cy="1513028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14A8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80035" y="5768536"/>
              <a:ext cx="4445886" cy="666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15"/>
                </a:lnSpc>
                <a:spcBef>
                  <a:spcPct val="0"/>
                </a:spcBef>
              </a:pPr>
              <a:r>
                <a:rPr lang="en-US" sz="3011" dirty="0">
                  <a:solidFill>
                    <a:srgbClr val="000000"/>
                  </a:solidFill>
                  <a:latin typeface="Open Sans Bold"/>
                </a:rPr>
                <a:t>Step One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80035" y="6617165"/>
              <a:ext cx="4445886" cy="1810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0"/>
                </a:lnSpc>
              </a:pPr>
              <a:r>
                <a:rPr lang="en-US" sz="1935" dirty="0">
                  <a:solidFill>
                    <a:srgbClr val="000000"/>
                  </a:solidFill>
                  <a:latin typeface="Open Sans"/>
                </a:rPr>
                <a:t>Lay down materials</a:t>
              </a:r>
            </a:p>
            <a:p>
              <a:pPr marL="417949" lvl="1" indent="-208975">
                <a:lnSpc>
                  <a:spcPts val="2710"/>
                </a:lnSpc>
                <a:buFont typeface="Arial"/>
                <a:buChar char="•"/>
              </a:pPr>
              <a:r>
                <a:rPr lang="en-US" sz="1935" dirty="0">
                  <a:solidFill>
                    <a:srgbClr val="000000"/>
                  </a:solidFill>
                  <a:latin typeface="Open Sans"/>
                </a:rPr>
                <a:t>Apply oil</a:t>
              </a:r>
            </a:p>
            <a:p>
              <a:pPr marL="417949" lvl="1" indent="-208975">
                <a:lnSpc>
                  <a:spcPts val="2710"/>
                </a:lnSpc>
                <a:buFont typeface="Arial"/>
                <a:buChar char="•"/>
              </a:pPr>
              <a:r>
                <a:rPr lang="en-US" sz="1935" dirty="0">
                  <a:solidFill>
                    <a:srgbClr val="000000"/>
                  </a:solidFill>
                  <a:latin typeface="Open Sans"/>
                </a:rPr>
                <a:t>Allow oil to penetrate</a:t>
              </a:r>
            </a:p>
            <a:p>
              <a:pPr marL="417949" lvl="1" indent="-208975">
                <a:lnSpc>
                  <a:spcPts val="2710"/>
                </a:lnSpc>
                <a:buFont typeface="Arial"/>
                <a:buChar char="•"/>
              </a:pPr>
              <a:r>
                <a:rPr lang="en-US" sz="1935" dirty="0">
                  <a:solidFill>
                    <a:srgbClr val="000000"/>
                  </a:solidFill>
                  <a:latin typeface="Open Sans"/>
                </a:rPr>
                <a:t>Apply cover stone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40171" y="2965258"/>
            <a:ext cx="3844441" cy="6321022"/>
            <a:chOff x="0" y="0"/>
            <a:chExt cx="5125921" cy="8428029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680035" y="756514"/>
              <a:ext cx="4445886" cy="4445868"/>
              <a:chOff x="0" y="0"/>
              <a:chExt cx="6350025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38976" r="-3897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513028" cy="1513028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14A8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80035" y="5768536"/>
              <a:ext cx="4445886" cy="666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15"/>
                </a:lnSpc>
                <a:spcBef>
                  <a:spcPct val="0"/>
                </a:spcBef>
              </a:pPr>
              <a:r>
                <a:rPr lang="en-US" sz="3011" dirty="0">
                  <a:solidFill>
                    <a:srgbClr val="000000"/>
                  </a:solidFill>
                  <a:latin typeface="Open Sans Bold"/>
                </a:rPr>
                <a:t>Step Two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80035" y="6617165"/>
              <a:ext cx="4445886" cy="1810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0"/>
                </a:lnSpc>
              </a:pPr>
              <a:r>
                <a:rPr lang="en-US" sz="1935" dirty="0">
                  <a:solidFill>
                    <a:srgbClr val="000000"/>
                  </a:solidFill>
                  <a:latin typeface="Open Sans"/>
                </a:rPr>
                <a:t>Roll with two rollers</a:t>
              </a:r>
            </a:p>
            <a:p>
              <a:pPr marL="417949" lvl="1" indent="-208975">
                <a:lnSpc>
                  <a:spcPts val="2710"/>
                </a:lnSpc>
                <a:buFont typeface="Arial"/>
                <a:buChar char="•"/>
              </a:pPr>
              <a:r>
                <a:rPr lang="en-US" sz="1935" dirty="0">
                  <a:solidFill>
                    <a:srgbClr val="000000"/>
                  </a:solidFill>
                  <a:latin typeface="Open Sans"/>
                </a:rPr>
                <a:t>One roller should be a steal drum</a:t>
              </a:r>
            </a:p>
            <a:p>
              <a:pPr marL="417949" lvl="1" indent="-208975">
                <a:lnSpc>
                  <a:spcPts val="2710"/>
                </a:lnSpc>
                <a:buFont typeface="Arial"/>
                <a:buChar char="•"/>
              </a:pPr>
              <a:r>
                <a:rPr lang="en-US" sz="1935" dirty="0">
                  <a:solidFill>
                    <a:srgbClr val="000000"/>
                  </a:solidFill>
                  <a:latin typeface="Open Sans"/>
                </a:rPr>
                <a:t>This seals the treatment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239363" y="2983161"/>
            <a:ext cx="3844441" cy="5635222"/>
            <a:chOff x="0" y="0"/>
            <a:chExt cx="5125921" cy="7513629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680035" y="756514"/>
              <a:ext cx="4445886" cy="4445868"/>
              <a:chOff x="0" y="0"/>
              <a:chExt cx="6350025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6820" b="-1682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1513028" cy="151302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14A8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68239" y="5768536"/>
              <a:ext cx="4445886" cy="666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15"/>
                </a:lnSpc>
                <a:spcBef>
                  <a:spcPct val="0"/>
                </a:spcBef>
              </a:pPr>
              <a:r>
                <a:rPr lang="en-US" sz="3011" dirty="0">
                  <a:solidFill>
                    <a:srgbClr val="000000"/>
                  </a:solidFill>
                  <a:latin typeface="Open Sans Bold"/>
                </a:rPr>
                <a:t>Step Three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68239" y="6617165"/>
              <a:ext cx="4445886" cy="896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0"/>
                </a:lnSpc>
              </a:pPr>
              <a:r>
                <a:rPr lang="en-US" sz="1935" dirty="0">
                  <a:solidFill>
                    <a:srgbClr val="000000"/>
                  </a:solidFill>
                  <a:latin typeface="Open Sans"/>
                </a:rPr>
                <a:t>Return after three weeks and sweep excess rock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 rot="5400000">
            <a:off x="14715040" y="6602601"/>
            <a:ext cx="50789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Open Sans"/>
              </a:rPr>
              <a:t>Transportation Improvement Board | Single Shot on Paved Surface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74134" y="9896475"/>
            <a:ext cx="5801804" cy="278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sz="2000" spc="30" dirty="0">
                <a:solidFill>
                  <a:srgbClr val="000000"/>
                </a:solidFill>
                <a:latin typeface="Twilight Wind" pitchFamily="2" charset="0"/>
              </a:rPr>
              <a:t>Photos from Creston, WA Otta Seal Project!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88981" y="3612812"/>
            <a:ext cx="3100426" cy="3100414"/>
            <a:chOff x="0" y="0"/>
            <a:chExt cx="6350025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322895" y="3612812"/>
            <a:ext cx="3100426" cy="3100414"/>
            <a:chOff x="0" y="0"/>
            <a:chExt cx="6350025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b="-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356809" y="3612812"/>
            <a:ext cx="3100426" cy="3100414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390723" y="3612812"/>
            <a:ext cx="3100426" cy="3100414"/>
            <a:chOff x="0" y="0"/>
            <a:chExt cx="6350025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5"/>
              <a:stretch>
                <a:fillRect t="-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15063598" y="1734316"/>
            <a:ext cx="46104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814745" y="3085242"/>
            <a:ext cx="1055140" cy="105514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14A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48659" y="3085242"/>
            <a:ext cx="1055140" cy="105514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14A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16487" y="3085242"/>
            <a:ext cx="1055140" cy="105514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14A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82573" y="3085242"/>
            <a:ext cx="1055140" cy="105514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14A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88981" y="7147899"/>
            <a:ext cx="3100426" cy="1796076"/>
            <a:chOff x="0" y="0"/>
            <a:chExt cx="4133901" cy="239476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57150"/>
              <a:ext cx="413390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Open Sans Bold"/>
                </a:rPr>
                <a:t>Step One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750753"/>
              <a:ext cx="4133901" cy="1644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Open Sans"/>
                </a:rPr>
                <a:t>Lay down materials</a:t>
              </a:r>
            </a:p>
            <a:p>
              <a:pPr marL="388620" lvl="1" indent="-194310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Open Sans"/>
                </a:rPr>
                <a:t>Apply oil</a:t>
              </a:r>
            </a:p>
            <a:p>
              <a:pPr marL="388620" lvl="1" indent="-194310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Open Sans"/>
                </a:rPr>
                <a:t>Allow oil to penetrate</a:t>
              </a:r>
            </a:p>
            <a:p>
              <a:pPr marL="388620" lvl="1" indent="-194310">
                <a:lnSpc>
                  <a:spcPts val="2519"/>
                </a:lnSpc>
                <a:buFont typeface="Arial"/>
                <a:buChar char="•"/>
              </a:pPr>
              <a:r>
                <a:rPr lang="en-US" sz="1799">
                  <a:solidFill>
                    <a:srgbClr val="000000"/>
                  </a:solidFill>
                  <a:latin typeface="Open Sans"/>
                </a:rPr>
                <a:t>Apply cover stone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322895" y="7147899"/>
            <a:ext cx="3100426" cy="1796076"/>
            <a:chOff x="0" y="0"/>
            <a:chExt cx="4133901" cy="2394768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57150"/>
              <a:ext cx="413390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Open Sans Bold"/>
                </a:rPr>
                <a:t>Step Two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750753"/>
              <a:ext cx="4133901" cy="1644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"/>
                </a:rPr>
                <a:t>Roll with two rollers</a:t>
              </a:r>
            </a:p>
            <a:p>
              <a:pPr marL="388620" lvl="1" indent="-194310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Open Sans"/>
                </a:rPr>
                <a:t>One roller should be a steal drum</a:t>
              </a:r>
            </a:p>
            <a:p>
              <a:pPr marL="388620" lvl="1" indent="-194310">
                <a:lnSpc>
                  <a:spcPts val="2519"/>
                </a:lnSpc>
                <a:buFont typeface="Arial"/>
                <a:buChar char="•"/>
              </a:pPr>
              <a:r>
                <a:rPr lang="en-US" sz="1799">
                  <a:solidFill>
                    <a:srgbClr val="000000"/>
                  </a:solidFill>
                  <a:latin typeface="Open Sans"/>
                </a:rPr>
                <a:t>This seals the treatment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48583" y="7147899"/>
            <a:ext cx="3100426" cy="1796076"/>
            <a:chOff x="0" y="0"/>
            <a:chExt cx="4133901" cy="2394768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57150"/>
              <a:ext cx="413390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Poppins Bold"/>
                </a:rPr>
                <a:t>Step Three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750753"/>
              <a:ext cx="4133901" cy="1644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"/>
                </a:rPr>
                <a:t>After 7-10 days, apply second layer of materials</a:t>
              </a:r>
            </a:p>
            <a:p>
              <a:pPr marL="388620" lvl="1" indent="-194310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Open Sans"/>
                </a:rPr>
                <a:t>Place with oil</a:t>
              </a:r>
            </a:p>
            <a:p>
              <a:pPr marL="388620" lvl="1" indent="-194310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Open Sans"/>
                </a:rPr>
                <a:t>Apply cover stone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390723" y="7147899"/>
            <a:ext cx="3100426" cy="1167426"/>
            <a:chOff x="0" y="0"/>
            <a:chExt cx="4133901" cy="1556568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57150"/>
              <a:ext cx="413390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Open Sans Bold"/>
                </a:rPr>
                <a:t>Step Four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750753"/>
              <a:ext cx="4133901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"/>
                </a:rPr>
                <a:t>Return after three weeks and sweep excess rock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 rot="5400000">
            <a:off x="14715040" y="6602601"/>
            <a:ext cx="50789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ns"/>
              </a:rPr>
              <a:t>Transportation Improvement Board | Double Shot on Gravel Surface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838480" y="964848"/>
            <a:ext cx="13971060" cy="177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600" spc="84">
                <a:solidFill>
                  <a:srgbClr val="1E23AC"/>
                </a:solidFill>
                <a:latin typeface="Open Sans"/>
              </a:rPr>
              <a:t>Process for Double Shot Otta Seal on </a:t>
            </a:r>
          </a:p>
          <a:p>
            <a:pPr>
              <a:lnSpc>
                <a:spcPts val="7000"/>
              </a:lnSpc>
            </a:pPr>
            <a:r>
              <a:rPr lang="en-US" sz="5600" spc="84">
                <a:solidFill>
                  <a:srgbClr val="1E23AC"/>
                </a:solidFill>
                <a:latin typeface="Open Sans"/>
              </a:rPr>
              <a:t>Gravel Surface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1635" y="9248775"/>
            <a:ext cx="1214433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4041840"/>
            <a:ext cx="5062741" cy="6245160"/>
            <a:chOff x="0" y="0"/>
            <a:chExt cx="3706367" cy="4572000"/>
          </a:xfrm>
        </p:grpSpPr>
        <p:sp>
          <p:nvSpPr>
            <p:cNvPr id="4" name="Freeform 4"/>
            <p:cNvSpPr/>
            <p:nvPr/>
          </p:nvSpPr>
          <p:spPr>
            <a:xfrm>
              <a:off x="-30682" y="-76766"/>
              <a:ext cx="3795240" cy="4676748"/>
            </a:xfrm>
            <a:custGeom>
              <a:avLst/>
              <a:gdLst/>
              <a:ahLst/>
              <a:cxnLst/>
              <a:rect l="l" t="t" r="r" b="b"/>
              <a:pathLst>
                <a:path w="3795240" h="4676748">
                  <a:moveTo>
                    <a:pt x="1578432" y="4166786"/>
                  </a:moveTo>
                  <a:cubicBezTo>
                    <a:pt x="1305257" y="3891526"/>
                    <a:pt x="1256330" y="3297299"/>
                    <a:pt x="1142124" y="2926687"/>
                  </a:cubicBezTo>
                  <a:cubicBezTo>
                    <a:pt x="973273" y="2378749"/>
                    <a:pt x="490719" y="1933843"/>
                    <a:pt x="464373" y="1361084"/>
                  </a:cubicBezTo>
                  <a:cubicBezTo>
                    <a:pt x="440672" y="845849"/>
                    <a:pt x="826674" y="368714"/>
                    <a:pt x="1308368" y="184357"/>
                  </a:cubicBezTo>
                  <a:cubicBezTo>
                    <a:pt x="1790062" y="0"/>
                    <a:pt x="2339538" y="69498"/>
                    <a:pt x="2816898" y="264882"/>
                  </a:cubicBezTo>
                  <a:cubicBezTo>
                    <a:pt x="3363873" y="488772"/>
                    <a:pt x="3642670" y="1037239"/>
                    <a:pt x="3711218" y="1599936"/>
                  </a:cubicBezTo>
                  <a:cubicBezTo>
                    <a:pt x="3795240" y="2289650"/>
                    <a:pt x="3642889" y="2985443"/>
                    <a:pt x="3538099" y="3663899"/>
                  </a:cubicBezTo>
                  <a:cubicBezTo>
                    <a:pt x="3508243" y="3857202"/>
                    <a:pt x="3476578" y="4055738"/>
                    <a:pt x="3377678" y="4224485"/>
                  </a:cubicBezTo>
                  <a:cubicBezTo>
                    <a:pt x="3201642" y="4524841"/>
                    <a:pt x="2828620" y="4676748"/>
                    <a:pt x="2481984" y="4644485"/>
                  </a:cubicBezTo>
                  <a:cubicBezTo>
                    <a:pt x="2135348" y="4612223"/>
                    <a:pt x="1818512" y="4418904"/>
                    <a:pt x="1578432" y="4166786"/>
                  </a:cubicBezTo>
                  <a:close/>
                  <a:moveTo>
                    <a:pt x="114705" y="3498277"/>
                  </a:moveTo>
                  <a:cubicBezTo>
                    <a:pt x="29534" y="3319248"/>
                    <a:pt x="0" y="3105411"/>
                    <a:pt x="73859" y="2930108"/>
                  </a:cubicBezTo>
                  <a:cubicBezTo>
                    <a:pt x="202386" y="2625050"/>
                    <a:pt x="610617" y="2588939"/>
                    <a:pt x="840595" y="2824111"/>
                  </a:cubicBezTo>
                  <a:cubicBezTo>
                    <a:pt x="1001861" y="2989157"/>
                    <a:pt x="965590" y="3231804"/>
                    <a:pt x="981014" y="3429177"/>
                  </a:cubicBezTo>
                  <a:cubicBezTo>
                    <a:pt x="997569" y="3641024"/>
                    <a:pt x="1123854" y="3856596"/>
                    <a:pt x="1232295" y="4041279"/>
                  </a:cubicBezTo>
                  <a:cubicBezTo>
                    <a:pt x="1348656" y="4239450"/>
                    <a:pt x="1286034" y="4567610"/>
                    <a:pt x="1045723" y="4486163"/>
                  </a:cubicBezTo>
                  <a:cubicBezTo>
                    <a:pt x="890585" y="4433582"/>
                    <a:pt x="756046" y="4274695"/>
                    <a:pt x="636722" y="4148764"/>
                  </a:cubicBezTo>
                  <a:cubicBezTo>
                    <a:pt x="634035" y="4145928"/>
                    <a:pt x="631350" y="4143089"/>
                    <a:pt x="628670" y="4140243"/>
                  </a:cubicBezTo>
                  <a:cubicBezTo>
                    <a:pt x="445609" y="3945902"/>
                    <a:pt x="231452" y="3743681"/>
                    <a:pt x="114705" y="3498277"/>
                  </a:cubicBezTo>
                  <a:close/>
                </a:path>
              </a:pathLst>
            </a:custGeom>
            <a:blipFill>
              <a:blip r:embed="rId2"/>
              <a:stretch>
                <a:fillRect l="-6208" t="-38356" r="-1215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706367" cy="4572000"/>
            </a:xfrm>
            <a:custGeom>
              <a:avLst/>
              <a:gdLst/>
              <a:ahLst/>
              <a:cxnLst/>
              <a:rect l="l" t="t" r="r" b="b"/>
              <a:pathLst>
                <a:path w="3706367" h="4572000">
                  <a:moveTo>
                    <a:pt x="3706367" y="4572000"/>
                  </a:moveTo>
                  <a:lnTo>
                    <a:pt x="0" y="4572000"/>
                  </a:lnTo>
                  <a:lnTo>
                    <a:pt x="0" y="0"/>
                  </a:lnTo>
                  <a:lnTo>
                    <a:pt x="3706367" y="0"/>
                  </a:lnTo>
                  <a:lnTo>
                    <a:pt x="3706367" y="4572000"/>
                  </a:lnTo>
                  <a:close/>
                </a:path>
              </a:pathLst>
            </a:custGeom>
            <a:blipFill>
              <a:blip r:embed="rId3"/>
              <a:stretch>
                <a:fillRect l="-35" r="-3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47725" y="1004887"/>
            <a:ext cx="4761468" cy="17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600" spc="84">
                <a:solidFill>
                  <a:srgbClr val="1E23AC"/>
                </a:solidFill>
                <a:latin typeface="Open Sans"/>
              </a:rPr>
              <a:t>Differences in Oils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80305" y="9077325"/>
            <a:ext cx="507899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ns"/>
              </a:rPr>
              <a:t>Transportation Improvement Board | Differences in Oils</a:t>
            </a:r>
          </a:p>
        </p:txBody>
      </p:sp>
      <p:sp>
        <p:nvSpPr>
          <p:cNvPr id="8" name="Freeform 8"/>
          <p:cNvSpPr/>
          <p:nvPr/>
        </p:nvSpPr>
        <p:spPr>
          <a:xfrm>
            <a:off x="7704214" y="1413497"/>
            <a:ext cx="3029331" cy="879039"/>
          </a:xfrm>
          <a:custGeom>
            <a:avLst/>
            <a:gdLst/>
            <a:ahLst/>
            <a:cxnLst/>
            <a:rect l="l" t="t" r="r" b="b"/>
            <a:pathLst>
              <a:path w="3029331" h="879039">
                <a:moveTo>
                  <a:pt x="0" y="0"/>
                </a:moveTo>
                <a:lnTo>
                  <a:pt x="3029331" y="0"/>
                </a:lnTo>
                <a:lnTo>
                  <a:pt x="3029331" y="879039"/>
                </a:lnTo>
                <a:lnTo>
                  <a:pt x="0" y="879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34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937325" y="1442468"/>
            <a:ext cx="3024384" cy="850068"/>
          </a:xfrm>
          <a:custGeom>
            <a:avLst/>
            <a:gdLst/>
            <a:ahLst/>
            <a:cxnLst/>
            <a:rect l="l" t="t" r="r" b="b"/>
            <a:pathLst>
              <a:path w="3024384" h="850068">
                <a:moveTo>
                  <a:pt x="0" y="0"/>
                </a:moveTo>
                <a:lnTo>
                  <a:pt x="3024384" y="0"/>
                </a:lnTo>
                <a:lnTo>
                  <a:pt x="3024384" y="850068"/>
                </a:lnTo>
                <a:lnTo>
                  <a:pt x="0" y="850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076" r="-7952" b="-1746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704214" y="2584940"/>
            <a:ext cx="4326922" cy="97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414A8F"/>
                </a:solidFill>
                <a:latin typeface="Open Sans"/>
              </a:rPr>
              <a:t>High Float Emulsion (HF-150)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75775" y="3621577"/>
            <a:ext cx="4326922" cy="277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45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Easier to handle than cationic oils</a:t>
            </a:r>
          </a:p>
          <a:p>
            <a:pPr marL="388620" lvl="1" indent="-194310">
              <a:lnSpc>
                <a:spcPts val="45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More forgiving emulsion</a:t>
            </a:r>
          </a:p>
          <a:p>
            <a:pPr marL="388620" lvl="1" indent="-194310">
              <a:lnSpc>
                <a:spcPts val="45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Works well with crushed stone aggregate</a:t>
            </a:r>
          </a:p>
          <a:p>
            <a:pPr marL="388620" lvl="1" indent="-194310" algn="l">
              <a:lnSpc>
                <a:spcPts val="45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Saves money due to materials used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32378" y="2606847"/>
            <a:ext cx="4298484" cy="48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414A8F"/>
                </a:solidFill>
                <a:latin typeface="Open Sans"/>
              </a:rPr>
              <a:t>Conventional Emulsions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32378" y="3621577"/>
            <a:ext cx="4298484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45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Sets much more quickly</a:t>
            </a:r>
          </a:p>
          <a:p>
            <a:pPr marL="388620" lvl="1" indent="-194310">
              <a:lnSpc>
                <a:spcPts val="45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Relies on kerosene evaporation</a:t>
            </a:r>
          </a:p>
          <a:p>
            <a:pPr marL="388620" lvl="1" indent="-194310" algn="l">
              <a:lnSpc>
                <a:spcPts val="45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Works with more expensive, washed aggregate</a:t>
            </a:r>
          </a:p>
        </p:txBody>
      </p:sp>
      <p:sp>
        <p:nvSpPr>
          <p:cNvPr id="14" name="AutoShape 14"/>
          <p:cNvSpPr/>
          <p:nvPr/>
        </p:nvSpPr>
        <p:spPr>
          <a:xfrm>
            <a:off x="7704214" y="1071562"/>
            <a:ext cx="24508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12932378" y="1042988"/>
            <a:ext cx="24508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12748" y="3329305"/>
            <a:ext cx="11064054" cy="742732"/>
          </a:xfrm>
          <a:prstGeom prst="rect">
            <a:avLst/>
          </a:prstGeom>
          <a:solidFill>
            <a:srgbClr val="0A97D9">
              <a:alpha val="11765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6512748" y="3315017"/>
            <a:ext cx="11064054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0312053" y="3538478"/>
            <a:ext cx="2985606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Crushed Cover Stone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98159" y="3538478"/>
            <a:ext cx="3274146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30 - 35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52449" y="2591250"/>
            <a:ext cx="3065790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Undiluted Asphalt (gal/</a:t>
            </a:r>
            <a:r>
              <a:rPr lang="en-US" sz="2000" dirty="0" err="1">
                <a:solidFill>
                  <a:srgbClr val="19486A"/>
                </a:solidFill>
                <a:latin typeface="Open Sans Bold"/>
              </a:rPr>
              <a:t>sy</a:t>
            </a:r>
            <a:r>
              <a:rPr lang="en-US" sz="2000" dirty="0">
                <a:solidFill>
                  <a:srgbClr val="19486A"/>
                </a:solidFill>
                <a:latin typeface="Open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16839" y="2486475"/>
            <a:ext cx="2817737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Aggregate Application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(</a:t>
            </a:r>
            <a:r>
              <a:rPr lang="en-US" sz="2000" dirty="0" err="1">
                <a:solidFill>
                  <a:srgbClr val="19486A"/>
                </a:solidFill>
                <a:latin typeface="Open Sans Bold"/>
              </a:rPr>
              <a:t>lbs</a:t>
            </a:r>
            <a:r>
              <a:rPr lang="en-US" sz="2000" dirty="0">
                <a:solidFill>
                  <a:srgbClr val="19486A"/>
                </a:solidFill>
                <a:latin typeface="Open Sans Bold"/>
              </a:rPr>
              <a:t>/</a:t>
            </a:r>
            <a:r>
              <a:rPr lang="en-US" sz="2000" dirty="0" err="1">
                <a:solidFill>
                  <a:srgbClr val="19486A"/>
                </a:solidFill>
                <a:latin typeface="Open Sans Bold"/>
              </a:rPr>
              <a:t>sy</a:t>
            </a:r>
            <a:r>
              <a:rPr lang="en-US" sz="2000" dirty="0">
                <a:solidFill>
                  <a:srgbClr val="19486A"/>
                </a:solidFill>
                <a:latin typeface="Open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43902" y="2767462"/>
            <a:ext cx="29568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Aggregate Size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9135" y="3538478"/>
            <a:ext cx="265241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0.45 - 0.50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215840"/>
            <a:ext cx="5141148" cy="227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spc="72" dirty="0">
                <a:solidFill>
                  <a:srgbClr val="1E23AC"/>
                </a:solidFill>
                <a:latin typeface="Open Sans"/>
              </a:rPr>
              <a:t>Application Rate for Otta Seal on</a:t>
            </a:r>
          </a:p>
          <a:p>
            <a:pPr>
              <a:lnSpc>
                <a:spcPts val="6000"/>
              </a:lnSpc>
            </a:pPr>
            <a:r>
              <a:rPr lang="en-US" sz="4800" spc="72" dirty="0">
                <a:solidFill>
                  <a:srgbClr val="1E23AC"/>
                </a:solidFill>
                <a:latin typeface="Open Sans"/>
              </a:rPr>
              <a:t>Paved Surface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1297" y="5602985"/>
            <a:ext cx="16295505" cy="316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415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Apply 0.45-0.50 </a:t>
            </a:r>
            <a:r>
              <a:rPr lang="en-US" sz="2199" dirty="0">
                <a:latin typeface="Open Sans"/>
              </a:rPr>
              <a:t>gal/</a:t>
            </a:r>
            <a:r>
              <a:rPr lang="en-US" sz="2199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</a:t>
            </a:r>
            <a:r>
              <a:rPr lang="en-US" sz="2199" dirty="0">
                <a:latin typeface="Open Sans"/>
              </a:rPr>
              <a:t>  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HF-150 to compacted gravel surface.</a:t>
            </a:r>
          </a:p>
          <a:p>
            <a:pPr marL="474979" lvl="1" indent="-237490">
              <a:lnSpc>
                <a:spcPts val="415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Let it penetrate.</a:t>
            </a:r>
          </a:p>
          <a:p>
            <a:pPr marL="474979" lvl="1" indent="-237490">
              <a:lnSpc>
                <a:spcPts val="415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Apply 30-35 </a:t>
            </a:r>
            <a:r>
              <a:rPr lang="en-US" sz="2199" dirty="0" err="1">
                <a:solidFill>
                  <a:srgbClr val="000000"/>
                </a:solidFill>
                <a:latin typeface="Open Sans"/>
              </a:rPr>
              <a:t>lbs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/</a:t>
            </a:r>
            <a:r>
              <a:rPr lang="en-US" sz="2199" dirty="0" err="1">
                <a:solidFill>
                  <a:srgbClr val="000000"/>
                </a:solidFill>
                <a:latin typeface="Open Sans"/>
              </a:rPr>
              <a:t>sy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  cover stone.</a:t>
            </a:r>
          </a:p>
          <a:p>
            <a:pPr marL="474979" lvl="1" indent="-237490">
              <a:lnSpc>
                <a:spcPts val="415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Due to low volume traffic, ensure extra rolling effort with two rollers (at least one shall be a steel drum) to seat the cover.</a:t>
            </a:r>
          </a:p>
          <a:p>
            <a:pPr marL="474979" lvl="1" indent="-237490">
              <a:lnSpc>
                <a:spcPts val="415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Optional- After 3 weeks of placement, sweep excess rock.</a:t>
            </a:r>
          </a:p>
          <a:p>
            <a:pPr>
              <a:lnSpc>
                <a:spcPts val="4157"/>
              </a:lnSpc>
            </a:pPr>
            <a:endParaRPr lang="en-US" sz="21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5025332"/>
            <a:ext cx="796955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414A8F"/>
                </a:solidFill>
                <a:latin typeface="Open Sans"/>
              </a:rPr>
              <a:t>Process for Otta Seal on a Paved Surface</a:t>
            </a:r>
          </a:p>
        </p:txBody>
      </p:sp>
      <p:sp>
        <p:nvSpPr>
          <p:cNvPr id="13" name="AutoShape 13"/>
          <p:cNvSpPr/>
          <p:nvPr/>
        </p:nvSpPr>
        <p:spPr>
          <a:xfrm>
            <a:off x="-141635" y="9248775"/>
            <a:ext cx="1214433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2180305" y="9114296"/>
            <a:ext cx="50789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Open Sans"/>
              </a:rPr>
              <a:t>Transportation Improvement Board | Otta Seal on a Paved Surface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12748" y="2511997"/>
            <a:ext cx="11064054" cy="1740413"/>
          </a:xfrm>
          <a:prstGeom prst="rect">
            <a:avLst/>
          </a:prstGeom>
          <a:solidFill>
            <a:srgbClr val="0A97D9">
              <a:alpha val="11765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6512748" y="2497709"/>
            <a:ext cx="11064054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2482670" y="2805368"/>
            <a:ext cx="224417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Crushed Cover Stone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99354" y="2979454"/>
            <a:ext cx="715268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30 - 35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30196" y="1576959"/>
            <a:ext cx="247250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Undiluted Asphalt (gal/</a:t>
            </a:r>
            <a:r>
              <a:rPr lang="en-US" sz="2000" dirty="0" err="1">
                <a:solidFill>
                  <a:srgbClr val="19486A"/>
                </a:solidFill>
                <a:latin typeface="Open Sans Bold"/>
              </a:rPr>
              <a:t>sy</a:t>
            </a:r>
            <a:r>
              <a:rPr lang="en-US" sz="2000" dirty="0">
                <a:solidFill>
                  <a:srgbClr val="19486A"/>
                </a:solidFill>
                <a:latin typeface="Open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37174" y="1400747"/>
            <a:ext cx="2239628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Aggregate Application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(</a:t>
            </a:r>
            <a:r>
              <a:rPr lang="en-US" sz="2000" dirty="0" err="1">
                <a:solidFill>
                  <a:srgbClr val="19486A"/>
                </a:solidFill>
                <a:latin typeface="Open Sans Bold"/>
              </a:rPr>
              <a:t>lbs</a:t>
            </a:r>
            <a:r>
              <a:rPr lang="en-US" sz="2000" dirty="0">
                <a:solidFill>
                  <a:srgbClr val="19486A"/>
                </a:solidFill>
                <a:latin typeface="Open Sans Bold"/>
              </a:rPr>
              <a:t>/</a:t>
            </a:r>
            <a:r>
              <a:rPr lang="en-US" sz="2000" dirty="0" err="1">
                <a:solidFill>
                  <a:srgbClr val="19486A"/>
                </a:solidFill>
                <a:latin typeface="Open Sans Bold"/>
              </a:rPr>
              <a:t>sy</a:t>
            </a:r>
            <a:r>
              <a:rPr lang="en-US" sz="2000" dirty="0">
                <a:solidFill>
                  <a:srgbClr val="19486A"/>
                </a:solidFill>
                <a:latin typeface="Open Sans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91873" y="1576959"/>
            <a:ext cx="1556125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Aggregate Size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18090" y="2799273"/>
            <a:ext cx="1096714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0.45 - 0.50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215840"/>
            <a:ext cx="5141148" cy="227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spc="72" dirty="0">
                <a:solidFill>
                  <a:srgbClr val="1E23AC"/>
                </a:solidFill>
                <a:latin typeface="Open Sans"/>
              </a:rPr>
              <a:t>Application Rate for Otta Seal on</a:t>
            </a:r>
          </a:p>
          <a:p>
            <a:pPr>
              <a:lnSpc>
                <a:spcPts val="6000"/>
              </a:lnSpc>
            </a:pPr>
            <a:r>
              <a:rPr lang="en-US" sz="4800" spc="72" dirty="0">
                <a:solidFill>
                  <a:srgbClr val="1E23AC"/>
                </a:solidFill>
                <a:latin typeface="Open Sans"/>
              </a:rPr>
              <a:t>Gravel Surface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1297" y="5316163"/>
            <a:ext cx="8391606" cy="301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38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Apply 0.45-0.50 gal/</a:t>
            </a:r>
            <a:r>
              <a:rPr lang="en-US" sz="2199" dirty="0" err="1">
                <a:solidFill>
                  <a:srgbClr val="000000"/>
                </a:solidFill>
                <a:latin typeface="Open Sans"/>
              </a:rPr>
              <a:t>sy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  HF-150 to compacted gravel surface.</a:t>
            </a:r>
          </a:p>
          <a:p>
            <a:pPr marL="474979" lvl="1" indent="-237490">
              <a:lnSpc>
                <a:spcPts val="338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Let it penetrate.</a:t>
            </a:r>
          </a:p>
          <a:p>
            <a:pPr marL="474979" lvl="1" indent="-237490">
              <a:lnSpc>
                <a:spcPts val="338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Apply 30-35 </a:t>
            </a:r>
            <a:r>
              <a:rPr lang="en-US" sz="2199" dirty="0" err="1">
                <a:solidFill>
                  <a:srgbClr val="000000"/>
                </a:solidFill>
                <a:latin typeface="Open Sans"/>
              </a:rPr>
              <a:t>lbs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/</a:t>
            </a:r>
            <a:r>
              <a:rPr lang="en-US" sz="2199" dirty="0" err="1">
                <a:solidFill>
                  <a:srgbClr val="000000"/>
                </a:solidFill>
                <a:latin typeface="Open Sans"/>
              </a:rPr>
              <a:t>sy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  cover stone.</a:t>
            </a:r>
          </a:p>
          <a:p>
            <a:pPr marL="474979" lvl="1" indent="-237490">
              <a:lnSpc>
                <a:spcPts val="338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Due to low volume traffic, ensure extra rolling effort with two rollers (at least one shall be a steel drum) to seat the cover.</a:t>
            </a:r>
          </a:p>
          <a:p>
            <a:pPr marL="474979" lvl="1" indent="-237490">
              <a:lnSpc>
                <a:spcPts val="338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The second application should be applied 7-10 days after the first application.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644333"/>
            <a:ext cx="796955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414A8F"/>
                </a:solidFill>
                <a:latin typeface="Open Sans"/>
              </a:rPr>
              <a:t>Process for Otta Seal on a  Surface</a:t>
            </a:r>
          </a:p>
        </p:txBody>
      </p:sp>
      <p:sp>
        <p:nvSpPr>
          <p:cNvPr id="13" name="AutoShape 13"/>
          <p:cNvSpPr/>
          <p:nvPr/>
        </p:nvSpPr>
        <p:spPr>
          <a:xfrm>
            <a:off x="-141635" y="9248775"/>
            <a:ext cx="1214433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2180305" y="9120194"/>
            <a:ext cx="50789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Open Sans"/>
              </a:rPr>
              <a:t>Transportation Improvement Board | Otta Seal on a Gravel Surface</a:t>
            </a:r>
          </a:p>
        </p:txBody>
      </p:sp>
      <p:sp>
        <p:nvSpPr>
          <p:cNvPr id="15" name="AutoShape 15"/>
          <p:cNvSpPr/>
          <p:nvPr/>
        </p:nvSpPr>
        <p:spPr>
          <a:xfrm>
            <a:off x="6512748" y="3380300"/>
            <a:ext cx="11064054" cy="872110"/>
          </a:xfrm>
          <a:prstGeom prst="rect">
            <a:avLst/>
          </a:prstGeom>
          <a:solidFill>
            <a:srgbClr val="FFFFFF">
              <a:alpha val="7568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6783626" y="2769808"/>
            <a:ext cx="208195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First Application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83626" y="3768730"/>
            <a:ext cx="241860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9486A"/>
                </a:solidFill>
                <a:latin typeface="Open Sans Bold"/>
              </a:rPr>
              <a:t>Second Application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82670" y="3807337"/>
            <a:ext cx="224417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Crushed Cover Stone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099354" y="3801242"/>
            <a:ext cx="715268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30 - 32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18090" y="3801242"/>
            <a:ext cx="1096714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0.40 - 0.44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93216" y="5316163"/>
            <a:ext cx="7719318" cy="301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38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Second application- Seal again with 0.40-0.44 gal/</a:t>
            </a:r>
            <a:r>
              <a:rPr lang="en-US" sz="2199" dirty="0" err="1">
                <a:solidFill>
                  <a:srgbClr val="000000"/>
                </a:solidFill>
                <a:latin typeface="Open Sans"/>
              </a:rPr>
              <a:t>sy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  HF-150</a:t>
            </a:r>
          </a:p>
          <a:p>
            <a:pPr marL="474979" lvl="1" indent="-237490">
              <a:lnSpc>
                <a:spcPts val="338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Apply 30-32 </a:t>
            </a:r>
            <a:r>
              <a:rPr lang="en-US" sz="2199" dirty="0" err="1">
                <a:solidFill>
                  <a:srgbClr val="000000"/>
                </a:solidFill>
                <a:latin typeface="Open Sans"/>
              </a:rPr>
              <a:t>lbs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/</a:t>
            </a:r>
            <a:r>
              <a:rPr lang="en-US" sz="2199" dirty="0" err="1">
                <a:solidFill>
                  <a:srgbClr val="000000"/>
                </a:solidFill>
                <a:latin typeface="Open Sans"/>
              </a:rPr>
              <a:t>sy</a:t>
            </a:r>
            <a:r>
              <a:rPr lang="en-US" sz="2199" dirty="0">
                <a:solidFill>
                  <a:srgbClr val="000000"/>
                </a:solidFill>
                <a:latin typeface="Open Sans"/>
              </a:rPr>
              <a:t>  cover stone.</a:t>
            </a:r>
          </a:p>
          <a:p>
            <a:pPr marL="474979" lvl="1" indent="-237490">
              <a:lnSpc>
                <a:spcPts val="338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Again, extra rolling effort which includes a steel drum roller.</a:t>
            </a:r>
          </a:p>
          <a:p>
            <a:pPr marL="474979" lvl="1" indent="-237490">
              <a:lnSpc>
                <a:spcPts val="3387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Open Sans"/>
              </a:rPr>
              <a:t>Optional- After 3 weeks of placement of second application, sweep excess rock.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942</Words>
  <Application>Microsoft Office PowerPoint</Application>
  <PresentationFormat>Custom</PresentationFormat>
  <Paragraphs>141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Open Sans Italics</vt:lpstr>
      <vt:lpstr>Twilight Wind</vt:lpstr>
      <vt:lpstr>Open Sans</vt:lpstr>
      <vt:lpstr>Open Sans Bold</vt:lpstr>
      <vt:lpstr>Poppins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Otta Seal Presentation</dc:title>
  <cp:lastModifiedBy>Olivia Holden</cp:lastModifiedBy>
  <cp:revision>5</cp:revision>
  <dcterms:created xsi:type="dcterms:W3CDTF">2006-08-16T00:00:00Z</dcterms:created>
  <dcterms:modified xsi:type="dcterms:W3CDTF">2023-12-15T21:44:53Z</dcterms:modified>
  <dc:identifier>DAFvwN0Q46Y</dc:identifier>
</cp:coreProperties>
</file>